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93F7E53-49C7-4D4F-9FBB-8D6846971298}" type="datetimeFigureOut">
              <a:rPr lang="ru-RU" smtClean="0"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62C4492-FB55-4340-9EEC-D5F68513F1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err="1" smtClean="0"/>
              <a:t>Саяси</a:t>
            </a:r>
            <a:r>
              <a:rPr lang="ru-RU" sz="4800" dirty="0" smtClean="0"/>
              <a:t> партия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445224"/>
            <a:ext cx="5114778" cy="1101248"/>
          </a:xfrm>
        </p:spPr>
        <p:txBody>
          <a:bodyPr/>
          <a:lstStyle/>
          <a:p>
            <a:r>
              <a:rPr lang="ru-RU" dirty="0" err="1" smtClean="0"/>
              <a:t>Дайынд</a:t>
            </a:r>
            <a:r>
              <a:rPr lang="kk-KZ" dirty="0" smtClean="0"/>
              <a:t>аған: Кәрім Нұрия</a:t>
            </a:r>
          </a:p>
          <a:p>
            <a:r>
              <a:rPr lang="kk-KZ" dirty="0" smtClean="0"/>
              <a:t>Психология 2 курс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9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/>
          <a:lstStyle/>
          <a:p>
            <a:r>
              <a:rPr lang="ru-RU" sz="4000" dirty="0" err="1">
                <a:latin typeface="Times New Roman"/>
                <a:ea typeface="Times New Roman"/>
              </a:rPr>
              <a:t>Саяси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партияны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құру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4618856" cy="484632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ru-RU" sz="2100" dirty="0" smtClean="0">
                <a:latin typeface="Times New Roman"/>
                <a:ea typeface="Times New Roman"/>
              </a:rPr>
              <a:t>1. </a:t>
            </a:r>
            <a:r>
              <a:rPr lang="ru-RU" sz="2100" dirty="0" err="1" smtClean="0">
                <a:latin typeface="Times New Roman"/>
                <a:ea typeface="Times New Roman"/>
              </a:rPr>
              <a:t>Саяси</a:t>
            </a:r>
            <a:r>
              <a:rPr lang="ru-RU" sz="2100" dirty="0" smtClean="0">
                <a:latin typeface="Times New Roman"/>
                <a:ea typeface="Times New Roman"/>
              </a:rPr>
              <a:t> партия саны </a:t>
            </a:r>
            <a:r>
              <a:rPr lang="ru-RU" sz="2100" dirty="0" err="1" smtClean="0">
                <a:latin typeface="Times New Roman"/>
                <a:ea typeface="Times New Roman"/>
              </a:rPr>
              <a:t>бiр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мың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адамнан</a:t>
            </a:r>
            <a:r>
              <a:rPr lang="ru-RU" sz="2100" dirty="0" smtClean="0">
                <a:latin typeface="Times New Roman"/>
                <a:ea typeface="Times New Roman"/>
              </a:rPr>
              <a:t> кем </a:t>
            </a:r>
            <a:r>
              <a:rPr lang="ru-RU" sz="2100" dirty="0" err="1" smtClean="0">
                <a:latin typeface="Times New Roman"/>
                <a:ea typeface="Times New Roman"/>
              </a:rPr>
              <a:t>емес</a:t>
            </a:r>
            <a:r>
              <a:rPr lang="ru-RU" sz="2100" dirty="0" smtClean="0">
                <a:latin typeface="Times New Roman"/>
                <a:ea typeface="Times New Roman"/>
              </a:rPr>
              <a:t>, </a:t>
            </a:r>
            <a:r>
              <a:rPr lang="ru-RU" sz="2100" dirty="0" err="1" smtClean="0">
                <a:latin typeface="Times New Roman"/>
                <a:ea typeface="Times New Roman"/>
              </a:rPr>
              <a:t>саяси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партияның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құрылтай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съезiн</a:t>
            </a:r>
            <a:r>
              <a:rPr lang="ru-RU" sz="2100" dirty="0" smtClean="0">
                <a:latin typeface="Times New Roman"/>
                <a:ea typeface="Times New Roman"/>
              </a:rPr>
              <a:t> (</a:t>
            </a:r>
            <a:r>
              <a:rPr lang="ru-RU" sz="2100" dirty="0" err="1" smtClean="0">
                <a:latin typeface="Times New Roman"/>
                <a:ea typeface="Times New Roman"/>
              </a:rPr>
              <a:t>конференциясын</a:t>
            </a:r>
            <a:r>
              <a:rPr lang="ru-RU" sz="2100" dirty="0" smtClean="0">
                <a:latin typeface="Times New Roman"/>
                <a:ea typeface="Times New Roman"/>
              </a:rPr>
              <a:t>) </a:t>
            </a:r>
            <a:r>
              <a:rPr lang="ru-RU" sz="2100" dirty="0" err="1" smtClean="0">
                <a:latin typeface="Times New Roman"/>
                <a:ea typeface="Times New Roman"/>
              </a:rPr>
              <a:t>шақыратын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және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облыстардың</a:t>
            </a:r>
            <a:r>
              <a:rPr lang="ru-RU" sz="2100" dirty="0" smtClean="0">
                <a:latin typeface="Times New Roman"/>
                <a:ea typeface="Times New Roman"/>
              </a:rPr>
              <a:t>, </a:t>
            </a:r>
            <a:r>
              <a:rPr lang="ru-RU" sz="2100" dirty="0" err="1" smtClean="0">
                <a:latin typeface="Times New Roman"/>
                <a:ea typeface="Times New Roman"/>
              </a:rPr>
              <a:t>pecпубликалық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маңызы</a:t>
            </a:r>
            <a:r>
              <a:rPr lang="ru-RU" sz="2100" dirty="0" smtClean="0">
                <a:latin typeface="Times New Roman"/>
                <a:ea typeface="Times New Roman"/>
              </a:rPr>
              <a:t> бар </a:t>
            </a:r>
            <a:r>
              <a:rPr lang="ru-RU" sz="2100" dirty="0" err="1" smtClean="0">
                <a:latin typeface="Times New Roman"/>
                <a:ea typeface="Times New Roman"/>
              </a:rPr>
              <a:t>қаланың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және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астананың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үштен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екiсінің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атынан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өкілдiк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ететiн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Қазақстан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Республикасы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азаматтары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тобының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бастамасы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бойынша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құрылады</a:t>
            </a:r>
            <a:r>
              <a:rPr lang="ru-RU" sz="2100" dirty="0" smtClean="0">
                <a:latin typeface="Times New Roman"/>
                <a:ea typeface="Times New Roman"/>
              </a:rPr>
              <a:t>. </a:t>
            </a:r>
            <a:r>
              <a:rPr lang="ru-RU" sz="2100" dirty="0" err="1" smtClean="0">
                <a:latin typeface="Times New Roman"/>
                <a:ea typeface="Times New Roman"/>
              </a:rPr>
              <a:t>Азаматтар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саяси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партияның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құрылтай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съезiне</a:t>
            </a:r>
            <a:r>
              <a:rPr lang="ru-RU" sz="2100" dirty="0" smtClean="0">
                <a:latin typeface="Times New Roman"/>
                <a:ea typeface="Times New Roman"/>
              </a:rPr>
              <a:t> (</a:t>
            </a:r>
            <a:r>
              <a:rPr lang="ru-RU" sz="2100" dirty="0" err="1" smtClean="0">
                <a:latin typeface="Times New Roman"/>
                <a:ea typeface="Times New Roman"/>
              </a:rPr>
              <a:t>конференциясына</a:t>
            </a:r>
            <a:r>
              <a:rPr lang="ru-RU" sz="2100" dirty="0" smtClean="0">
                <a:latin typeface="Times New Roman"/>
                <a:ea typeface="Times New Roman"/>
              </a:rPr>
              <a:t>) </a:t>
            </a:r>
            <a:r>
              <a:rPr lang="ru-RU" sz="2100" dirty="0" err="1" smtClean="0">
                <a:latin typeface="Times New Roman"/>
                <a:ea typeface="Times New Roman"/>
              </a:rPr>
              <a:t>жеке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өзi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қатысады</a:t>
            </a:r>
            <a:r>
              <a:rPr lang="ru-RU" sz="2100" dirty="0" smtClean="0">
                <a:latin typeface="Times New Roman"/>
                <a:ea typeface="Times New Roman"/>
              </a:rPr>
              <a:t>. </a:t>
            </a:r>
            <a:r>
              <a:rPr lang="ru-RU" sz="2100" dirty="0" err="1" smtClean="0">
                <a:latin typeface="Times New Roman"/>
                <a:ea typeface="Times New Roman"/>
              </a:rPr>
              <a:t>Азаматтардың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сенiмхат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бойынша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саяси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партияның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құрылтай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съезiнде</a:t>
            </a:r>
            <a:r>
              <a:rPr lang="ru-RU" sz="2100" dirty="0" smtClean="0">
                <a:latin typeface="Times New Roman"/>
                <a:ea typeface="Times New Roman"/>
              </a:rPr>
              <a:t> (</a:t>
            </a:r>
            <a:r>
              <a:rPr lang="ru-RU" sz="2100" dirty="0" err="1" smtClean="0">
                <a:latin typeface="Times New Roman"/>
                <a:ea typeface="Times New Roman"/>
              </a:rPr>
              <a:t>конференциясында</a:t>
            </a:r>
            <a:r>
              <a:rPr lang="ru-RU" sz="2100" dirty="0" smtClean="0">
                <a:latin typeface="Times New Roman"/>
                <a:ea typeface="Times New Roman"/>
              </a:rPr>
              <a:t>) </a:t>
            </a:r>
            <a:r>
              <a:rPr lang="ru-RU" sz="2100" dirty="0" err="1" smtClean="0">
                <a:latin typeface="Times New Roman"/>
                <a:ea typeface="Times New Roman"/>
              </a:rPr>
              <a:t>өкiлдiк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етуiне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жол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берiлмейдi</a:t>
            </a:r>
            <a:r>
              <a:rPr lang="ru-RU" sz="2100" dirty="0" smtClean="0">
                <a:latin typeface="Times New Roman"/>
                <a:ea typeface="Times New Roman"/>
              </a:rPr>
              <a:t>. </a:t>
            </a:r>
            <a:r>
              <a:rPr lang="ru-RU" sz="2100" dirty="0" err="1" smtClean="0">
                <a:latin typeface="Times New Roman"/>
                <a:ea typeface="Times New Roman"/>
              </a:rPr>
              <a:t>Саяси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партияның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құрылуын</a:t>
            </a:r>
            <a:r>
              <a:rPr lang="ru-RU" sz="2100" dirty="0" smtClean="0">
                <a:latin typeface="Times New Roman"/>
                <a:ea typeface="Times New Roman"/>
              </a:rPr>
              <a:t>, </a:t>
            </a:r>
            <a:r>
              <a:rPr lang="ru-RU" sz="2100" dirty="0" err="1" smtClean="0">
                <a:latin typeface="Times New Roman"/>
                <a:ea typeface="Times New Roman"/>
              </a:rPr>
              <a:t>соның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 smtClean="0">
                <a:latin typeface="Times New Roman"/>
                <a:ea typeface="Times New Roman"/>
              </a:rPr>
              <a:t>iшiнде</a:t>
            </a:r>
            <a:r>
              <a:rPr lang="ru-RU" sz="2100" dirty="0" smtClean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құрылтай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съезiнiң</a:t>
            </a:r>
            <a:r>
              <a:rPr lang="ru-RU" sz="2100" dirty="0">
                <a:latin typeface="Times New Roman"/>
                <a:ea typeface="Times New Roman"/>
              </a:rPr>
              <a:t> (</a:t>
            </a:r>
            <a:r>
              <a:rPr lang="ru-RU" sz="2100" dirty="0" err="1">
                <a:latin typeface="Times New Roman"/>
                <a:ea typeface="Times New Roman"/>
              </a:rPr>
              <a:t>конференциясының</a:t>
            </a:r>
            <a:r>
              <a:rPr lang="ru-RU" sz="2100" dirty="0">
                <a:latin typeface="Times New Roman"/>
                <a:ea typeface="Times New Roman"/>
              </a:rPr>
              <a:t>) </a:t>
            </a:r>
            <a:r>
              <a:rPr lang="ru-RU" sz="2100" dirty="0" err="1">
                <a:latin typeface="Times New Roman"/>
                <a:ea typeface="Times New Roman"/>
              </a:rPr>
              <a:t>өткiзiлуiн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ұйымдастыруды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қаржыландыру</a:t>
            </a:r>
            <a:r>
              <a:rPr lang="ru-RU" sz="2100" dirty="0">
                <a:latin typeface="Times New Roman"/>
                <a:ea typeface="Times New Roman"/>
              </a:rPr>
              <a:t> осы </a:t>
            </a:r>
            <a:r>
              <a:rPr lang="ru-RU" sz="2100" dirty="0" err="1" smtClean="0">
                <a:latin typeface="Times New Roman"/>
                <a:ea typeface="Times New Roman"/>
              </a:rPr>
              <a:t>Заңның</a:t>
            </a:r>
            <a:r>
              <a:rPr lang="ru-RU" sz="2100" dirty="0">
                <a:latin typeface="Times New Roman"/>
                <a:ea typeface="Times New Roman"/>
              </a:rPr>
              <a:t> 18-бабының </a:t>
            </a:r>
            <a:r>
              <a:rPr lang="ru-RU" sz="2100" dirty="0" err="1">
                <a:latin typeface="Times New Roman"/>
                <a:ea typeface="Times New Roman"/>
              </a:rPr>
              <a:t>талаптарына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сәйкес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жүзеге</a:t>
            </a:r>
            <a:r>
              <a:rPr lang="ru-RU" sz="2100" dirty="0">
                <a:latin typeface="Times New Roman"/>
                <a:ea typeface="Times New Roman"/>
              </a:rPr>
              <a:t> </a:t>
            </a:r>
            <a:r>
              <a:rPr lang="ru-RU" sz="2100" dirty="0" err="1">
                <a:latin typeface="Times New Roman"/>
                <a:ea typeface="Times New Roman"/>
              </a:rPr>
              <a:t>асырылады</a:t>
            </a:r>
            <a:r>
              <a:rPr lang="ru-RU" sz="21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7170" name="Picture 2" descr="G:\партия презент\socrey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079229" cy="351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3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7239000" cy="484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2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Азаматтардың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құру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жөнiндегi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бастамашы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тобының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электрондық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қағаз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жеткiзгiштегi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тiзiмдерi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тiркеушi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органға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ол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белгiлеген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нысан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бойынша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табыс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етiледi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sz="2000" dirty="0"/>
          </a:p>
        </p:txBody>
      </p:sp>
      <p:pic>
        <p:nvPicPr>
          <p:cNvPr id="8194" name="Picture 2" descr="G:\партия презент\images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08920"/>
            <a:ext cx="363829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7239000" cy="3672408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</a:t>
            </a:r>
            <a:r>
              <a:rPr lang="ru-RU" sz="2200" dirty="0">
                <a:latin typeface="Times New Roman"/>
                <a:ea typeface="Times New Roman"/>
              </a:rPr>
              <a:t> 3. </a:t>
            </a:r>
            <a:r>
              <a:rPr lang="ru-RU" sz="2200" dirty="0" err="1">
                <a:latin typeface="Times New Roman"/>
                <a:ea typeface="Times New Roman"/>
              </a:rPr>
              <a:t>Құрылтай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съезiн</a:t>
            </a:r>
            <a:r>
              <a:rPr lang="ru-RU" sz="2200" dirty="0">
                <a:latin typeface="Times New Roman"/>
                <a:ea typeface="Times New Roman"/>
              </a:rPr>
              <a:t> (</a:t>
            </a:r>
            <a:r>
              <a:rPr lang="ru-RU" sz="2200" dirty="0" err="1">
                <a:latin typeface="Times New Roman"/>
                <a:ea typeface="Times New Roman"/>
              </a:rPr>
              <a:t>конференциясын</a:t>
            </a:r>
            <a:r>
              <a:rPr lang="ru-RU" sz="2200" dirty="0">
                <a:latin typeface="Times New Roman"/>
                <a:ea typeface="Times New Roman"/>
              </a:rPr>
              <a:t>) </a:t>
            </a:r>
            <a:r>
              <a:rPr lang="ru-RU" sz="2200" dirty="0" err="1">
                <a:latin typeface="Times New Roman"/>
                <a:ea typeface="Times New Roman"/>
              </a:rPr>
              <a:t>әзiрлеу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және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өткiзу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үшiн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құрамында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кемiнде</a:t>
            </a:r>
            <a:r>
              <a:rPr lang="ru-RU" sz="2200" dirty="0">
                <a:latin typeface="Times New Roman"/>
                <a:ea typeface="Times New Roman"/>
              </a:rPr>
              <a:t> он </a:t>
            </a:r>
            <a:r>
              <a:rPr lang="ru-RU" sz="2200" dirty="0" err="1">
                <a:latin typeface="Times New Roman"/>
                <a:ea typeface="Times New Roman"/>
              </a:rPr>
              <a:t>адам</a:t>
            </a:r>
            <a:r>
              <a:rPr lang="ru-RU" sz="2200" dirty="0">
                <a:latin typeface="Times New Roman"/>
                <a:ea typeface="Times New Roman"/>
              </a:rPr>
              <a:t> бар </a:t>
            </a:r>
            <a:r>
              <a:rPr lang="ru-RU" sz="2200" dirty="0" err="1">
                <a:latin typeface="Times New Roman"/>
                <a:ea typeface="Times New Roman"/>
              </a:rPr>
              <a:t>ұйымдастыру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комитетi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құрылуы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мүмкін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      4. </a:t>
            </a:r>
            <a:r>
              <a:rPr lang="ru-RU" sz="2200" dirty="0" err="1">
                <a:latin typeface="Times New Roman"/>
                <a:ea typeface="Times New Roman"/>
              </a:rPr>
              <a:t>Құрылтай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съезiнде</a:t>
            </a:r>
            <a:r>
              <a:rPr lang="ru-RU" sz="2200" dirty="0">
                <a:latin typeface="Times New Roman"/>
                <a:ea typeface="Times New Roman"/>
              </a:rPr>
              <a:t> (</a:t>
            </a:r>
            <a:r>
              <a:rPr lang="ru-RU" sz="2200" dirty="0" err="1">
                <a:latin typeface="Times New Roman"/>
                <a:ea typeface="Times New Roman"/>
              </a:rPr>
              <a:t>конференциясында</a:t>
            </a:r>
            <a:r>
              <a:rPr lang="ru-RU" sz="2200" dirty="0">
                <a:latin typeface="Times New Roman"/>
                <a:ea typeface="Times New Roman"/>
              </a:rPr>
              <a:t>)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партияны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құру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оның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атауы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жарғысы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бағдарламасы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туралы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шешiмдер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қабылданады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және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басшы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органдары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құрылады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      5.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партия </a:t>
            </a:r>
            <a:r>
              <a:rPr lang="ru-RU" sz="2200" dirty="0" err="1">
                <a:latin typeface="Times New Roman"/>
                <a:ea typeface="Times New Roman"/>
              </a:rPr>
              <a:t>жарғылық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қызметiн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мемлекеттiк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тiркеуден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өткеннен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кейiн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жүзеге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асырады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9218" name="Picture 2" descr="G:\партия презент\1281753358_1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590465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8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444680" cy="2138496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4000" dirty="0" err="1" smtClean="0">
                <a:latin typeface="Times New Roman"/>
                <a:ea typeface="Times New Roman"/>
              </a:rPr>
              <a:t>Саяси</a:t>
            </a:r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партияның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атауы</a:t>
            </a:r>
            <a:r>
              <a:rPr lang="ru-RU" sz="4000" dirty="0">
                <a:latin typeface="Times New Roman"/>
                <a:ea typeface="Times New Roman"/>
              </a:rPr>
              <a:t> мен </a:t>
            </a:r>
            <a:r>
              <a:rPr lang="ru-RU" sz="4000" dirty="0" err="1">
                <a:latin typeface="Times New Roman"/>
                <a:ea typeface="Times New Roman"/>
              </a:rPr>
              <a:t>рәмiзi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4000" dirty="0">
                <a:latin typeface="Times New Roman"/>
                <a:ea typeface="Times New Roman"/>
              </a:rPr>
              <a:t> 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4330824" cy="484632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1.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атауында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/>
                <a:ea typeface="Times New Roman"/>
              </a:rPr>
              <a:t>"</a:t>
            </a:r>
            <a:r>
              <a:rPr lang="ru-RU" sz="2200" dirty="0" err="1">
                <a:solidFill>
                  <a:srgbClr val="FF0000"/>
                </a:solidFill>
                <a:latin typeface="Times New Roman"/>
                <a:ea typeface="Times New Roman"/>
              </a:rPr>
              <a:t>саяси</a:t>
            </a:r>
            <a:r>
              <a:rPr lang="ru-RU" sz="2200" dirty="0">
                <a:solidFill>
                  <a:srgbClr val="FF0000"/>
                </a:solidFill>
                <a:latin typeface="Times New Roman"/>
                <a:ea typeface="Times New Roman"/>
              </a:rPr>
              <a:t> партия" </a:t>
            </a:r>
            <a:r>
              <a:rPr lang="ru-RU" sz="2200" dirty="0" err="1">
                <a:latin typeface="Times New Roman"/>
                <a:ea typeface="Times New Roman"/>
              </a:rPr>
              <a:t>немесе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/>
                <a:ea typeface="Times New Roman"/>
              </a:rPr>
              <a:t>"партия" </a:t>
            </a:r>
            <a:r>
              <a:rPr lang="ru-RU" sz="2200" dirty="0" err="1">
                <a:latin typeface="Times New Roman"/>
                <a:ea typeface="Times New Roman"/>
              </a:rPr>
              <a:t>деген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сөздер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болуға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тиiс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оларды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партиялардың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атауында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ғана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пайдалануға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жол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берiледi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     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толық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және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қысқартылған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атауы</a:t>
            </a:r>
            <a:r>
              <a:rPr lang="ru-RU" sz="2200" dirty="0">
                <a:latin typeface="Times New Roman"/>
                <a:ea typeface="Times New Roman"/>
              </a:rPr>
              <a:t> мен </a:t>
            </a:r>
            <a:r>
              <a:rPr lang="ru-RU" sz="2200" dirty="0" err="1">
                <a:latin typeface="Times New Roman"/>
                <a:ea typeface="Times New Roman"/>
              </a:rPr>
              <a:t>оның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рәмiзi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мемлекеттiк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органдардың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Қазақстан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Республикасында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тiркелген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партиялардың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сондай-ақ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Қазақстан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заңдарын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бұзушылыққа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байланысты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таратылған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партиялардың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атауы</a:t>
            </a:r>
            <a:r>
              <a:rPr lang="ru-RU" sz="2200" dirty="0">
                <a:latin typeface="Times New Roman"/>
                <a:ea typeface="Times New Roman"/>
              </a:rPr>
              <a:t> мен </a:t>
            </a:r>
            <a:r>
              <a:rPr lang="ru-RU" sz="2200" dirty="0" err="1">
                <a:latin typeface="Times New Roman"/>
                <a:ea typeface="Times New Roman"/>
              </a:rPr>
              <a:t>рәмiзiн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толық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немесе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олардың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елеулi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бөлiгiн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қайталамауға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тиiс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10242" name="Picture 2" descr="G:\партия презент\208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34499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64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571184" cy="605107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2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атауында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ұлттық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этникалық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дiни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аймақтық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қауымдық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гендерлiк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белгiлердi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көрсетуге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оның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лидерлерiнiң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тарихи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тұлғалардың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есiмдерi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фамилияларын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пайдалануға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жол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берiлмейдi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3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рәмiзi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ретiнде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мемлекеттердiң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нышандарын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пайдалануға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құқығы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жоқ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sz="2000" dirty="0"/>
          </a:p>
        </p:txBody>
      </p:sp>
      <p:pic>
        <p:nvPicPr>
          <p:cNvPr id="11266" name="Picture 2" descr="G:\партия презент\3375066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241" y="2276872"/>
            <a:ext cx="4752528" cy="279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0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4186808" cy="5403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</a:rPr>
              <a:t>4.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рәмiз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ретiнде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эмблемаларды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туларды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гимндердi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вымпелдердi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значоктарды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пайдалануға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құқылы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5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рәмiзi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Конституцияға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қарсы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заңға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қарсы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мақсаттарды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насихаттауға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етпеуге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6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рәмiзiнiң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сипаттамасы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эскиздерi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жарғыда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sz="2000" dirty="0"/>
          </a:p>
        </p:txBody>
      </p:sp>
      <p:pic>
        <p:nvPicPr>
          <p:cNvPr id="12290" name="Picture 2" descr="G:\партия презент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446" y="1196752"/>
            <a:ext cx="403244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61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311008" cy="169168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4000" dirty="0" err="1">
                <a:latin typeface="Times New Roman"/>
                <a:ea typeface="Times New Roman"/>
              </a:rPr>
              <a:t>Саяси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партияға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мүше</a:t>
            </a:r>
            <a:r>
              <a:rPr lang="ru-RU" sz="4000" dirty="0">
                <a:latin typeface="Times New Roman"/>
                <a:ea typeface="Times New Roman"/>
              </a:rPr>
              <a:t> болу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4000" dirty="0">
                <a:latin typeface="Times New Roman"/>
                <a:ea typeface="Times New Roman"/>
              </a:rPr>
              <a:t> </a:t>
            </a:r>
            <a:endParaRPr lang="ru-RU" sz="3600" dirty="0"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239000" cy="484632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200" dirty="0" smtClean="0">
                <a:latin typeface="Times New Roman"/>
                <a:ea typeface="Times New Roman"/>
              </a:rPr>
              <a:t>1</a:t>
            </a:r>
            <a:r>
              <a:rPr lang="ru-RU" sz="2200" dirty="0">
                <a:latin typeface="Times New Roman"/>
                <a:ea typeface="Times New Roman"/>
              </a:rPr>
              <a:t>. </a:t>
            </a:r>
            <a:r>
              <a:rPr lang="ru-RU" sz="2200" dirty="0" err="1">
                <a:latin typeface="Times New Roman"/>
                <a:ea typeface="Times New Roman"/>
              </a:rPr>
              <a:t>Қазақстан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жасы</a:t>
            </a:r>
            <a:r>
              <a:rPr lang="ru-RU" sz="2200" dirty="0">
                <a:latin typeface="Times New Roman"/>
                <a:ea typeface="Times New Roman"/>
              </a:rPr>
              <a:t> он </a:t>
            </a:r>
            <a:r>
              <a:rPr lang="ru-RU" sz="2200" dirty="0" err="1">
                <a:latin typeface="Times New Roman"/>
                <a:ea typeface="Times New Roman"/>
              </a:rPr>
              <a:t>сегiзге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толған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азаматы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мүшесi</a:t>
            </a:r>
            <a:r>
              <a:rPr lang="ru-RU" sz="2200" dirty="0">
                <a:latin typeface="Times New Roman"/>
                <a:ea typeface="Times New Roman"/>
              </a:rPr>
              <a:t> бола </a:t>
            </a:r>
            <a:r>
              <a:rPr lang="ru-RU" sz="2200" dirty="0" err="1">
                <a:latin typeface="Times New Roman"/>
                <a:ea typeface="Times New Roman"/>
              </a:rPr>
              <a:t>алады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 </a:t>
            </a:r>
            <a:r>
              <a:rPr lang="ru-RU" sz="2200" dirty="0" smtClean="0">
                <a:latin typeface="Times New Roman"/>
                <a:ea typeface="Times New Roman"/>
              </a:rPr>
              <a:t>2</a:t>
            </a:r>
            <a:r>
              <a:rPr lang="ru-RU" sz="2200" dirty="0">
                <a:latin typeface="Times New Roman"/>
                <a:ea typeface="Times New Roman"/>
              </a:rPr>
              <a:t>.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партияға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шетелдiктердiң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азаматтығы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жоқ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адамдардың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мүше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болуына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сондай-ақ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ұжымдық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мүшелiкке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жол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берiлмейдi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  <a:endParaRPr lang="ru-RU" sz="2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Times New Roman"/>
              </a:rPr>
              <a:t>3</a:t>
            </a:r>
            <a:r>
              <a:rPr lang="ru-RU" sz="2200" dirty="0">
                <a:latin typeface="Times New Roman"/>
                <a:ea typeface="Times New Roman"/>
              </a:rPr>
              <a:t>. </a:t>
            </a:r>
            <a:r>
              <a:rPr lang="ru-RU" sz="2200" dirty="0" err="1">
                <a:latin typeface="Times New Roman"/>
                <a:ea typeface="Times New Roman"/>
              </a:rPr>
              <a:t>Әскери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қызметшiлер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ұлттық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қауiпсiздiк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органдарының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құқық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қорғау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органдарының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қызметкерлерi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және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судьялар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партияда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болмауға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қандай</a:t>
            </a:r>
            <a:r>
              <a:rPr lang="ru-RU" sz="2200" dirty="0">
                <a:latin typeface="Times New Roman"/>
                <a:ea typeface="Times New Roman"/>
              </a:rPr>
              <a:t> да </a:t>
            </a:r>
            <a:r>
              <a:rPr lang="ru-RU" sz="2200" dirty="0" err="1">
                <a:latin typeface="Times New Roman"/>
                <a:ea typeface="Times New Roman"/>
              </a:rPr>
              <a:t>болсын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саяси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партияға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қолдау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көрсетпеуге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тиiс</a:t>
            </a:r>
            <a:r>
              <a:rPr lang="ru-RU" sz="22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1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4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мүшелiк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ерiктi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жеке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тiркелетiн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тәртiпте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5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қабылдау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жазбаша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өтiнiш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негiзiнде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жүзеге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асырылады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6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мүше</a:t>
            </a:r>
            <a:r>
              <a:rPr lang="ru-RU" sz="2000" dirty="0">
                <a:latin typeface="Times New Roman"/>
                <a:ea typeface="Times New Roman"/>
              </a:rPr>
              <a:t> болу </a:t>
            </a:r>
            <a:r>
              <a:rPr lang="ru-RU" sz="2000" dirty="0" err="1">
                <a:latin typeface="Times New Roman"/>
                <a:ea typeface="Times New Roman"/>
              </a:rPr>
              <a:t>кәсiби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әлеуметтiк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нәсiлдiк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рулық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ұлттық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немесе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дiни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бойынша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сондай-ақ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жынысына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мүлiктiк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жағдайына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байланысты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шектелмеуге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13314" name="Picture 2" descr="G:\партия презент\108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2085975"/>
            <a:ext cx="4400326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8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836712"/>
            <a:ext cx="3628256" cy="554701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7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мүшелерi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басшы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сайлауға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сайлануға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партия мен </a:t>
            </a:r>
            <a:r>
              <a:rPr lang="ru-RU" sz="2000" dirty="0" err="1">
                <a:latin typeface="Times New Roman"/>
                <a:ea typeface="Times New Roman"/>
              </a:rPr>
              <a:t>оның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басшы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туралы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ақпарат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алуға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құқылы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8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Қайтыс</a:t>
            </a:r>
            <a:r>
              <a:rPr lang="ru-RU" sz="2000" dirty="0">
                <a:latin typeface="Times New Roman"/>
                <a:ea typeface="Times New Roman"/>
              </a:rPr>
              <a:t> болу, </a:t>
            </a:r>
            <a:r>
              <a:rPr lang="ru-RU" sz="2000" dirty="0" err="1">
                <a:latin typeface="Times New Roman"/>
                <a:ea typeface="Times New Roman"/>
              </a:rPr>
              <a:t>партиядан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шығу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партиядан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шығарылу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басқа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кiру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мүше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болуды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тоқтатуға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негiз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болып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табылады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sz="2000" dirty="0"/>
          </a:p>
        </p:txBody>
      </p:sp>
      <p:pic>
        <p:nvPicPr>
          <p:cNvPr id="14338" name="Picture 2" descr="G:\партия презент\sociolog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104456" cy="488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5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76864" cy="2232248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100" dirty="0" err="1" smtClean="0">
                <a:latin typeface="Times New Roman"/>
                <a:ea typeface="Times New Roman"/>
              </a:rPr>
              <a:t>Саяси</a:t>
            </a:r>
            <a:r>
              <a:rPr lang="ru-RU" sz="3100" dirty="0" smtClean="0">
                <a:latin typeface="Times New Roman"/>
                <a:ea typeface="Times New Roman"/>
              </a:rPr>
              <a:t> </a:t>
            </a:r>
            <a:r>
              <a:rPr lang="ru-RU" sz="3100" dirty="0" err="1">
                <a:latin typeface="Times New Roman"/>
                <a:ea typeface="Times New Roman"/>
              </a:rPr>
              <a:t>партияның</a:t>
            </a:r>
            <a:r>
              <a:rPr lang="ru-RU" sz="3100" dirty="0">
                <a:latin typeface="Times New Roman"/>
                <a:ea typeface="Times New Roman"/>
              </a:rPr>
              <a:t> </a:t>
            </a:r>
            <a:r>
              <a:rPr lang="ru-RU" sz="3100" dirty="0" err="1">
                <a:latin typeface="Times New Roman"/>
                <a:ea typeface="Times New Roman"/>
              </a:rPr>
              <a:t>құқықтары</a:t>
            </a:r>
            <a:r>
              <a:rPr lang="ru-RU" sz="3100" dirty="0">
                <a:latin typeface="Times New Roman"/>
                <a:ea typeface="Times New Roman"/>
              </a:rPr>
              <a:t> мен </a:t>
            </a:r>
            <a:r>
              <a:rPr lang="ru-RU" sz="3100" dirty="0" err="1">
                <a:latin typeface="Times New Roman"/>
                <a:ea typeface="Times New Roman"/>
              </a:rPr>
              <a:t>мiндеттерi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4000" dirty="0">
                <a:latin typeface="Times New Roman"/>
                <a:ea typeface="Times New Roman"/>
              </a:rPr>
              <a:t> 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</a:t>
            </a:r>
            <a:r>
              <a:rPr lang="ru-RU" sz="2000" dirty="0">
                <a:latin typeface="Times New Roman"/>
                <a:ea typeface="Times New Roman"/>
              </a:rPr>
              <a:t>  1.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жарғысы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бағдарламасында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анықталған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мақсаттар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мiндеттердi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жүзеге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асыру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үшiн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заңдарында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белгiленген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тәртiппен</a:t>
            </a:r>
            <a:r>
              <a:rPr lang="ru-RU" sz="2000" dirty="0" smtClean="0">
                <a:latin typeface="Times New Roman"/>
                <a:ea typeface="Times New Roman"/>
              </a:rPr>
              <a:t>:</a:t>
            </a: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     1) </a:t>
            </a:r>
            <a:r>
              <a:rPr lang="ru-RU" sz="2000" dirty="0" err="1">
                <a:latin typeface="Times New Roman"/>
                <a:ea typeface="Times New Roman"/>
              </a:rPr>
              <a:t>өзiнiң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туралы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ақпарат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таратуға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мақсаттары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мiндеттерiн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насихаттауға</a:t>
            </a:r>
            <a:r>
              <a:rPr lang="ru-RU" sz="2000" dirty="0">
                <a:latin typeface="Times New Roman"/>
                <a:ea typeface="Times New Roman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     2) </a:t>
            </a:r>
            <a:r>
              <a:rPr lang="ru-RU" sz="2000" dirty="0" err="1">
                <a:latin typeface="Times New Roman"/>
                <a:ea typeface="Times New Roman"/>
              </a:rPr>
              <a:t>ерiктi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негiзде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қауымдастықтарға</a:t>
            </a:r>
            <a:r>
              <a:rPr lang="ru-RU" sz="2000" dirty="0">
                <a:latin typeface="Times New Roman"/>
                <a:ea typeface="Times New Roman"/>
              </a:rPr>
              <a:t> (</a:t>
            </a:r>
            <a:r>
              <a:rPr lang="ru-RU" sz="2000" dirty="0" err="1">
                <a:latin typeface="Times New Roman"/>
                <a:ea typeface="Times New Roman"/>
              </a:rPr>
              <a:t>одақтарға</a:t>
            </a:r>
            <a:r>
              <a:rPr lang="ru-RU" sz="2000" dirty="0">
                <a:latin typeface="Times New Roman"/>
                <a:ea typeface="Times New Roman"/>
              </a:rPr>
              <a:t>), </a:t>
            </a:r>
            <a:r>
              <a:rPr lang="ru-RU" sz="2000" dirty="0" err="1">
                <a:latin typeface="Times New Roman"/>
                <a:ea typeface="Times New Roman"/>
              </a:rPr>
              <a:t>сайлау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блоктарына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бiрiгуге</a:t>
            </a:r>
            <a:r>
              <a:rPr lang="ru-RU" sz="2000" dirty="0">
                <a:latin typeface="Times New Roman"/>
                <a:ea typeface="Times New Roman"/>
              </a:rPr>
              <a:t>;</a:t>
            </a:r>
          </a:p>
          <a:p>
            <a:endParaRPr lang="ru-RU" sz="2000" dirty="0"/>
          </a:p>
        </p:txBody>
      </p:sp>
      <p:pic>
        <p:nvPicPr>
          <p:cNvPr id="15362" name="Picture 2" descr="G:\партия презент\business_net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3810000" cy="1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27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4000" dirty="0" err="1">
                <a:latin typeface="Times New Roman"/>
                <a:ea typeface="Times New Roman"/>
              </a:rPr>
              <a:t>Саяси</a:t>
            </a:r>
            <a:r>
              <a:rPr lang="ru-RU" sz="4000" dirty="0">
                <a:latin typeface="Times New Roman"/>
                <a:ea typeface="Times New Roman"/>
              </a:rPr>
              <a:t> партия </a:t>
            </a:r>
            <a:r>
              <a:rPr lang="ru-RU" sz="4000" dirty="0" err="1">
                <a:latin typeface="Times New Roman"/>
                <a:ea typeface="Times New Roman"/>
              </a:rPr>
              <a:t>ұғымы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221088"/>
            <a:ext cx="7239000" cy="23762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Азаматтардың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әртүрлi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әлеуметтiк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топтардың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мүдделерiн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билiктiң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өкiлдi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атқарушы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жергiлiктi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өзiн-өзi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бiлдiру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оларды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қалыптастыру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iсiне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қатысу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мақсатында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еркiн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бiлдiретiн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азаматтарының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ерiктi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бiрлестiгi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/>
                <a:ea typeface="Times New Roman"/>
              </a:rPr>
              <a:t>саяси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деп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танылады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G:\партия презент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3727"/>
            <a:ext cx="3886547" cy="245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59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7239000" cy="484632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smtClean="0">
                <a:latin typeface="Times New Roman"/>
                <a:ea typeface="Times New Roman"/>
              </a:rPr>
              <a:t>3</a:t>
            </a:r>
            <a:r>
              <a:rPr lang="ru-RU" sz="2800" dirty="0">
                <a:latin typeface="Times New Roman"/>
                <a:ea typeface="Times New Roman"/>
              </a:rPr>
              <a:t>) </a:t>
            </a:r>
            <a:r>
              <a:rPr lang="ru-RU" sz="2800" dirty="0" err="1">
                <a:latin typeface="Times New Roman"/>
                <a:ea typeface="Times New Roman"/>
              </a:rPr>
              <a:t>Қазақстан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Президенттiгiне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err="1">
                <a:latin typeface="Times New Roman"/>
                <a:ea typeface="Times New Roman"/>
              </a:rPr>
              <a:t>Қазақстан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Республикасы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Парламентi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Мәжiлiсiнiң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және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мәслихаттарының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депутаттығына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кандидаттар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ұсынуға</a:t>
            </a:r>
            <a:r>
              <a:rPr lang="ru-RU" sz="2800" dirty="0">
                <a:latin typeface="Times New Roman"/>
                <a:ea typeface="Times New Roman"/>
              </a:rPr>
              <a:t>; </a:t>
            </a:r>
            <a:r>
              <a:rPr lang="ru-RU" sz="2800" dirty="0" err="1">
                <a:latin typeface="Times New Roman"/>
                <a:ea typeface="Times New Roman"/>
              </a:rPr>
              <a:t>мәслихаттардағы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өз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өкiлдерi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арқылы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Қазақстан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Республикасы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Парламентi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Сенатының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депутаттығына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кандидатуралар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жөнiнде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ұсыныс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жасауға</a:t>
            </a:r>
            <a:r>
              <a:rPr lang="ru-RU" sz="2800" dirty="0" smtClean="0">
                <a:latin typeface="Times New Roman"/>
                <a:ea typeface="Times New Roman"/>
              </a:rPr>
              <a:t>;</a:t>
            </a:r>
          </a:p>
          <a:p>
            <a:pPr marL="0" indent="0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smtClean="0">
                <a:latin typeface="Times New Roman"/>
                <a:ea typeface="Times New Roman"/>
              </a:rPr>
              <a:t>4</a:t>
            </a:r>
            <a:r>
              <a:rPr lang="ru-RU" sz="2800" dirty="0">
                <a:latin typeface="Times New Roman"/>
                <a:ea typeface="Times New Roman"/>
              </a:rPr>
              <a:t>) </a:t>
            </a:r>
            <a:r>
              <a:rPr lang="ru-RU" sz="2800" dirty="0" err="1">
                <a:latin typeface="Times New Roman"/>
                <a:ea typeface="Times New Roman"/>
              </a:rPr>
              <a:t>өздерiнiң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бұқаралық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ақпарат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құралдарын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құруға</a:t>
            </a:r>
            <a:r>
              <a:rPr lang="ru-RU" sz="2800" dirty="0" smtClean="0">
                <a:latin typeface="Times New Roman"/>
                <a:ea typeface="Times New Roman"/>
              </a:rPr>
              <a:t>;</a:t>
            </a:r>
          </a:p>
          <a:p>
            <a:pPr marL="0" indent="0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smtClean="0">
                <a:latin typeface="Times New Roman"/>
                <a:ea typeface="Times New Roman"/>
              </a:rPr>
              <a:t>5</a:t>
            </a:r>
            <a:r>
              <a:rPr lang="ru-RU" sz="2800" dirty="0">
                <a:latin typeface="Times New Roman"/>
                <a:ea typeface="Times New Roman"/>
              </a:rPr>
              <a:t>) </a:t>
            </a:r>
            <a:r>
              <a:rPr lang="ru-RU" sz="2800" dirty="0" err="1">
                <a:latin typeface="Times New Roman"/>
                <a:ea typeface="Times New Roman"/>
              </a:rPr>
              <a:t>жиналыстар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err="1">
                <a:latin typeface="Times New Roman"/>
                <a:ea typeface="Times New Roman"/>
              </a:rPr>
              <a:t>митингiлер</a:t>
            </a:r>
            <a:r>
              <a:rPr lang="ru-RU" sz="2800" dirty="0">
                <a:latin typeface="Times New Roman"/>
                <a:ea typeface="Times New Roman"/>
              </a:rPr>
              <a:t> мен </a:t>
            </a:r>
            <a:r>
              <a:rPr lang="ru-RU" sz="2800" dirty="0" err="1">
                <a:latin typeface="Times New Roman"/>
                <a:ea typeface="Times New Roman"/>
              </a:rPr>
              <a:t>демонстрациялар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err="1">
                <a:latin typeface="Times New Roman"/>
                <a:ea typeface="Times New Roman"/>
              </a:rPr>
              <a:t>шерулер</a:t>
            </a:r>
            <a:r>
              <a:rPr lang="ru-RU" sz="2800" dirty="0">
                <a:latin typeface="Times New Roman"/>
                <a:ea typeface="Times New Roman"/>
              </a:rPr>
              <a:t> мен </a:t>
            </a:r>
            <a:r>
              <a:rPr lang="ru-RU" sz="2800" dirty="0" err="1">
                <a:latin typeface="Times New Roman"/>
                <a:ea typeface="Times New Roman"/>
              </a:rPr>
              <a:t>пикеттер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өткiзуге</a:t>
            </a:r>
            <a:r>
              <a:rPr lang="ru-RU" sz="2800" dirty="0" smtClean="0">
                <a:latin typeface="Times New Roman"/>
                <a:ea typeface="Times New Roman"/>
              </a:rPr>
              <a:t>;</a:t>
            </a:r>
          </a:p>
          <a:p>
            <a:pPr marL="0" indent="0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smtClean="0">
                <a:latin typeface="Times New Roman"/>
                <a:ea typeface="Times New Roman"/>
              </a:rPr>
              <a:t>6</a:t>
            </a:r>
            <a:r>
              <a:rPr lang="ru-RU" sz="2800" dirty="0">
                <a:latin typeface="Times New Roman"/>
                <a:ea typeface="Times New Roman"/>
              </a:rPr>
              <a:t>) осы </a:t>
            </a:r>
            <a:r>
              <a:rPr lang="ru-RU" sz="2800" dirty="0" err="1">
                <a:latin typeface="Times New Roman"/>
                <a:ea typeface="Times New Roman"/>
              </a:rPr>
              <a:t>Заңда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және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Қазақстан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өзге</a:t>
            </a:r>
            <a:r>
              <a:rPr lang="ru-RU" sz="2800" dirty="0">
                <a:latin typeface="Times New Roman"/>
                <a:ea typeface="Times New Roman"/>
              </a:rPr>
              <a:t> де </a:t>
            </a:r>
            <a:r>
              <a:rPr lang="ru-RU" sz="2800" dirty="0" err="1">
                <a:latin typeface="Times New Roman"/>
                <a:ea typeface="Times New Roman"/>
              </a:rPr>
              <a:t>заң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актерлерiнде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көзделген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өзге</a:t>
            </a:r>
            <a:r>
              <a:rPr lang="ru-RU" sz="2800" dirty="0">
                <a:latin typeface="Times New Roman"/>
                <a:ea typeface="Times New Roman"/>
              </a:rPr>
              <a:t> де </a:t>
            </a:r>
            <a:r>
              <a:rPr lang="ru-RU" sz="2800" dirty="0" err="1">
                <a:latin typeface="Times New Roman"/>
                <a:ea typeface="Times New Roman"/>
              </a:rPr>
              <a:t>құқықтарды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жүзеге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асыруға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құқылы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9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7239000" cy="484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2</a:t>
            </a:r>
            <a:r>
              <a:rPr lang="ru-RU" sz="2800" dirty="0">
                <a:latin typeface="Times New Roman"/>
                <a:ea typeface="Times New Roman"/>
              </a:rPr>
              <a:t>.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партия: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1</a:t>
            </a:r>
            <a:r>
              <a:rPr lang="ru-RU" sz="2000" dirty="0">
                <a:latin typeface="Times New Roman"/>
                <a:ea typeface="Times New Roman"/>
              </a:rPr>
              <a:t>) </a:t>
            </a:r>
            <a:r>
              <a:rPr lang="ru-RU" sz="2000" dirty="0" err="1" smtClean="0">
                <a:latin typeface="Times New Roman"/>
                <a:ea typeface="Times New Roman"/>
              </a:rPr>
              <a:t>Қазақстан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Конституциясы</a:t>
            </a:r>
            <a:r>
              <a:rPr lang="ru-RU" sz="2000" dirty="0">
                <a:latin typeface="Times New Roman"/>
                <a:ea typeface="Times New Roman"/>
              </a:rPr>
              <a:t> мен </a:t>
            </a:r>
            <a:r>
              <a:rPr lang="ru-RU" sz="2000" dirty="0" err="1">
                <a:latin typeface="Times New Roman"/>
                <a:ea typeface="Times New Roman"/>
              </a:rPr>
              <a:t>заңдарының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талаптарын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сақтауға</a:t>
            </a:r>
            <a:r>
              <a:rPr lang="ru-RU" sz="2000" dirty="0">
                <a:latin typeface="Times New Roman"/>
                <a:ea typeface="Times New Roman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2</a:t>
            </a:r>
            <a:r>
              <a:rPr lang="ru-RU" sz="2000" dirty="0">
                <a:latin typeface="Times New Roman"/>
                <a:ea typeface="Times New Roman"/>
              </a:rPr>
              <a:t>) </a:t>
            </a:r>
            <a:r>
              <a:rPr lang="ru-RU" sz="2000" dirty="0" err="1">
                <a:latin typeface="Times New Roman"/>
                <a:ea typeface="Times New Roman"/>
              </a:rPr>
              <a:t>әрбiр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азаматтың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құқықтары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мүдделерiне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қатысты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құжаттармен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шешiмдермен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ақпарат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көздерiмен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танысу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мүмкiндiгін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қамтамасыз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етуге</a:t>
            </a:r>
            <a:r>
              <a:rPr lang="ru-RU" sz="2000" dirty="0">
                <a:latin typeface="Times New Roman"/>
                <a:ea typeface="Times New Roman"/>
              </a:rPr>
              <a:t>;</a:t>
            </a:r>
          </a:p>
          <a:p>
            <a:endParaRPr lang="ru-RU" sz="2000" dirty="0"/>
          </a:p>
        </p:txBody>
      </p:sp>
      <p:pic>
        <p:nvPicPr>
          <p:cNvPr id="16386" name="Picture 2" descr="G:\партия презент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37112"/>
            <a:ext cx="2952328" cy="1922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G:\партия презент\images (1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9969"/>
            <a:ext cx="3694461" cy="206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6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383016" cy="998984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err="1" smtClean="0">
                <a:latin typeface="Times New Roman"/>
                <a:ea typeface="Times New Roman"/>
              </a:rPr>
              <a:t>Қазақстан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</a:rPr>
              <a:t>партиялар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туралы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заңдары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7239000" cy="484632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1.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latin typeface="Times New Roman"/>
                <a:ea typeface="Times New Roman"/>
              </a:rPr>
              <a:t>туралы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latin typeface="Times New Roman"/>
                <a:ea typeface="Times New Roman"/>
              </a:rPr>
              <a:t>заңдары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latin typeface="Times New Roman"/>
                <a:ea typeface="Times New Roman"/>
              </a:rPr>
              <a:t>Қазақстан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Конституциясына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негiзделедi</a:t>
            </a:r>
            <a:r>
              <a:rPr lang="ru-RU" sz="2000" dirty="0">
                <a:latin typeface="Times New Roman"/>
                <a:ea typeface="Times New Roman"/>
              </a:rPr>
              <a:t>, осы </a:t>
            </a:r>
            <a:r>
              <a:rPr lang="ru-RU" sz="2000" dirty="0" err="1">
                <a:latin typeface="Times New Roman"/>
                <a:ea typeface="Times New Roman"/>
              </a:rPr>
              <a:t>Заңнан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өзге</a:t>
            </a:r>
            <a:r>
              <a:rPr lang="ru-RU" sz="2000" dirty="0">
                <a:latin typeface="Times New Roman"/>
                <a:ea typeface="Times New Roman"/>
              </a:rPr>
              <a:t> де </a:t>
            </a:r>
            <a:r>
              <a:rPr lang="ru-RU" sz="2000" dirty="0" err="1">
                <a:latin typeface="Times New Roman"/>
                <a:ea typeface="Times New Roman"/>
              </a:rPr>
              <a:t>нормативтiк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құқықтық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актерлерiнен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тұрады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2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заң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алдында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бiрдей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7410" name="Picture 2" descr="G:\партия презент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90585"/>
            <a:ext cx="2803773" cy="227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3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44680" cy="216024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3600" dirty="0" err="1">
                <a:latin typeface="Times New Roman"/>
                <a:ea typeface="Times New Roman"/>
              </a:rPr>
              <a:t>Мемлекет</a:t>
            </a:r>
            <a:r>
              <a:rPr lang="ru-RU" sz="3600" dirty="0">
                <a:latin typeface="Times New Roman"/>
                <a:ea typeface="Times New Roman"/>
              </a:rPr>
              <a:t> </a:t>
            </a:r>
            <a:r>
              <a:rPr lang="ru-RU" sz="3600" dirty="0" err="1">
                <a:latin typeface="Times New Roman"/>
                <a:ea typeface="Times New Roman"/>
              </a:rPr>
              <a:t>және</a:t>
            </a:r>
            <a:r>
              <a:rPr lang="ru-RU" sz="3600" dirty="0">
                <a:latin typeface="Times New Roman"/>
                <a:ea typeface="Times New Roman"/>
              </a:rPr>
              <a:t> </a:t>
            </a:r>
            <a:r>
              <a:rPr lang="ru-RU" sz="3600" dirty="0" err="1" smtClean="0">
                <a:latin typeface="Times New Roman"/>
                <a:ea typeface="Times New Roman"/>
              </a:rPr>
              <a:t>саяси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dirty="0" err="1" smtClean="0">
                <a:latin typeface="Times New Roman"/>
                <a:ea typeface="Times New Roman"/>
              </a:rPr>
              <a:t>партиялар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4000" dirty="0">
                <a:latin typeface="Times New Roman"/>
                <a:ea typeface="Times New Roman"/>
              </a:rPr>
              <a:t> 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7239000" cy="484632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 1. </a:t>
            </a:r>
            <a:r>
              <a:rPr lang="ru-RU" sz="2800" dirty="0" err="1">
                <a:latin typeface="Times New Roman"/>
                <a:ea typeface="Times New Roman"/>
              </a:rPr>
              <a:t>Мемлекет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құқықтары</a:t>
            </a:r>
            <a:r>
              <a:rPr lang="ru-RU" sz="2800" dirty="0">
                <a:latin typeface="Times New Roman"/>
                <a:ea typeface="Times New Roman"/>
              </a:rPr>
              <a:t> мен </a:t>
            </a:r>
            <a:r>
              <a:rPr lang="ru-RU" sz="2800" dirty="0" err="1">
                <a:latin typeface="Times New Roman"/>
                <a:ea typeface="Times New Roman"/>
              </a:rPr>
              <a:t>заңды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мүдделерiнiң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сақталуын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қамтамасыз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етедi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 2. </a:t>
            </a:r>
            <a:r>
              <a:rPr lang="ru-RU" sz="2800" dirty="0" err="1">
                <a:latin typeface="Times New Roman"/>
                <a:ea typeface="Times New Roman"/>
              </a:rPr>
              <a:t>Мемлекеттiң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iстерiне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және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мемлекет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iстерiне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заңсыз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араласуына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жол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берiлмейдi</a:t>
            </a:r>
            <a:r>
              <a:rPr lang="ru-RU" sz="2800" dirty="0">
                <a:latin typeface="Times New Roman"/>
                <a:ea typeface="Times New Roman"/>
              </a:rPr>
              <a:t>.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партияларға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мемлекеттiк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органдардың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функцияларын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жүктеуге</a:t>
            </a:r>
            <a:r>
              <a:rPr lang="ru-RU" sz="2800" dirty="0">
                <a:latin typeface="Times New Roman"/>
                <a:ea typeface="Times New Roman"/>
              </a:rPr>
              <a:t> де </a:t>
            </a:r>
            <a:r>
              <a:rPr lang="ru-RU" sz="2800" dirty="0" err="1">
                <a:latin typeface="Times New Roman"/>
                <a:ea typeface="Times New Roman"/>
              </a:rPr>
              <a:t>жол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берiлмейдi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 3. </a:t>
            </a:r>
            <a:r>
              <a:rPr lang="ru-RU" sz="2800" dirty="0" err="1">
                <a:latin typeface="Times New Roman"/>
                <a:ea typeface="Times New Roman"/>
              </a:rPr>
              <a:t>Азаматтардан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кез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келген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нысанда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err="1">
                <a:latin typeface="Times New Roman"/>
                <a:ea typeface="Times New Roman"/>
              </a:rPr>
              <a:t>оның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iшiнде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ресми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құжаттарда</a:t>
            </a:r>
            <a:r>
              <a:rPr lang="ru-RU" sz="2800" dirty="0">
                <a:latin typeface="Times New Roman"/>
                <a:ea typeface="Times New Roman"/>
              </a:rPr>
              <a:t> да, </a:t>
            </a:r>
            <a:r>
              <a:rPr lang="ru-RU" sz="2800" dirty="0" err="1">
                <a:latin typeface="Times New Roman"/>
                <a:ea typeface="Times New Roman"/>
              </a:rPr>
              <a:t>қандай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партияға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жататынын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көрсетудi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талап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етуге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тыйым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салынады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 4. Парламент </a:t>
            </a:r>
            <a:r>
              <a:rPr lang="ru-RU" sz="2800" dirty="0" err="1">
                <a:latin typeface="Times New Roman"/>
                <a:ea typeface="Times New Roman"/>
              </a:rPr>
              <a:t>депутаттарының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err="1">
                <a:latin typeface="Times New Roman"/>
                <a:ea typeface="Times New Roman"/>
              </a:rPr>
              <a:t>мемлекеттiк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қызметшiлердiң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партиялардағы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ақы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төленетiн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қызметтерде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болуына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құқығы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жоқ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     5. </a:t>
            </a:r>
            <a:r>
              <a:rPr lang="ru-RU" sz="2800" dirty="0" err="1">
                <a:latin typeface="Times New Roman"/>
                <a:ea typeface="Times New Roman"/>
              </a:rPr>
              <a:t>Мемлекеттiк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қызметшiлер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лауазымдық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мiндеттерiн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атқару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кезiнде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</a:rPr>
              <a:t>Қазақстан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</a:rPr>
              <a:t>Республикасы</a:t>
            </a: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err="1">
                <a:latin typeface="Times New Roman"/>
                <a:ea typeface="Times New Roman"/>
              </a:rPr>
              <a:t>заңдарының</a:t>
            </a: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800" dirty="0" err="1">
                <a:latin typeface="Times New Roman"/>
                <a:ea typeface="Times New Roman"/>
              </a:rPr>
              <a:t>талаптарын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басшылыққа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алады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және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саяси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</a:t>
            </a:r>
            <a:r>
              <a:rPr lang="ru-RU" sz="2800" dirty="0">
                <a:latin typeface="Times New Roman"/>
                <a:ea typeface="Times New Roman"/>
              </a:rPr>
              <a:t> мен </a:t>
            </a:r>
            <a:r>
              <a:rPr lang="ru-RU" sz="2800" dirty="0" err="1">
                <a:latin typeface="Times New Roman"/>
                <a:ea typeface="Times New Roman"/>
              </a:rPr>
              <a:t>олардың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органдарының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шешiмдерiмен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байланысты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болмайды</a:t>
            </a:r>
            <a:r>
              <a:rPr lang="ru-RU" sz="2800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5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372672" cy="1346408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err="1" smtClean="0">
                <a:latin typeface="Times New Roman"/>
                <a:ea typeface="Times New Roman"/>
              </a:rPr>
              <a:t>Саяси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партиялардың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құрылу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және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қызмет</a:t>
            </a: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</a:rPr>
              <a:t>ету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 err="1">
                <a:latin typeface="Times New Roman"/>
                <a:ea typeface="Times New Roman"/>
              </a:rPr>
              <a:t>негiздерi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4330824" cy="504296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1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ерiктiлiк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тең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құқықтылық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өзiн-өзi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басқару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заңдылық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жариялылық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принциптерiне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негiзделедi</a:t>
            </a:r>
            <a:r>
              <a:rPr lang="ru-RU" sz="2000" dirty="0">
                <a:latin typeface="Times New Roman"/>
                <a:ea typeface="Times New Roman"/>
              </a:rPr>
              <a:t>. Осы </a:t>
            </a:r>
            <a:r>
              <a:rPr lang="ru-RU" sz="2000" dirty="0" err="1">
                <a:latin typeface="Times New Roman"/>
                <a:ea typeface="Times New Roman"/>
              </a:rPr>
              <a:t>Заңмен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белгiленген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шектеулердi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қоспағанда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iшкi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құрылымын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мақсаттарын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қызмет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нысандары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әдiстерiн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еркiн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анықтайды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2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адам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азаматтың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Конституциясында</a:t>
            </a: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err="1">
                <a:latin typeface="Times New Roman"/>
                <a:ea typeface="Times New Roman"/>
              </a:rPr>
              <a:t>кепiлдiк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берiлген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құқықтары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бостандықтарын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бұзбауға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G:\партия презент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7444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9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7632848" cy="590705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3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мүше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болып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табылатын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азаматтарына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басшы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органдарында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депутаттыққа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билiк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жергiлiктi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өзiн-өзi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органдарындағы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өзге</a:t>
            </a:r>
            <a:r>
              <a:rPr lang="ru-RU" sz="2000" dirty="0">
                <a:latin typeface="Times New Roman"/>
                <a:ea typeface="Times New Roman"/>
              </a:rPr>
              <a:t> де </a:t>
            </a:r>
            <a:r>
              <a:rPr lang="ru-RU" sz="2000" dirty="0" err="1">
                <a:latin typeface="Times New Roman"/>
                <a:ea typeface="Times New Roman"/>
              </a:rPr>
              <a:t>сайланбалы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қызметтерге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кандидаттардың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тiзiмiнде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өкiлдiк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етуi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үшiн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бiрдей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мүмкiндiктер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жасауға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kk-KZ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kk-KZ" sz="2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4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ұйымдық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құрылымы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аумақтық</a:t>
            </a:r>
            <a:r>
              <a:rPr lang="ru-RU" sz="2000" dirty="0">
                <a:latin typeface="Times New Roman"/>
                <a:ea typeface="Times New Roman"/>
              </a:rPr>
              <a:t> принцип </a:t>
            </a:r>
            <a:r>
              <a:rPr lang="ru-RU" sz="2000" dirty="0" err="1">
                <a:latin typeface="Times New Roman"/>
                <a:ea typeface="Times New Roman"/>
              </a:rPr>
              <a:t>бойынша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құрылады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3074" name="Picture 2" descr="G:\партия презент\3375066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95" y="2647125"/>
            <a:ext cx="3763888" cy="259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1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4307" y="1052736"/>
            <a:ext cx="3960440" cy="491813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5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олардың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құрылымдық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бөлiмшелерiнiң</a:t>
            </a:r>
            <a:r>
              <a:rPr lang="ru-RU" sz="2000" dirty="0">
                <a:latin typeface="Times New Roman"/>
                <a:ea typeface="Times New Roman"/>
              </a:rPr>
              <a:t> (</a:t>
            </a:r>
            <a:r>
              <a:rPr lang="ru-RU" sz="2000" dirty="0" err="1">
                <a:latin typeface="Times New Roman"/>
                <a:ea typeface="Times New Roman"/>
              </a:rPr>
              <a:t>филиалдары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өкiлдiктерiнiң</a:t>
            </a:r>
            <a:r>
              <a:rPr lang="ru-RU" sz="2000" dirty="0">
                <a:latin typeface="Times New Roman"/>
                <a:ea typeface="Times New Roman"/>
              </a:rPr>
              <a:t>) </a:t>
            </a:r>
            <a:r>
              <a:rPr lang="ru-RU" sz="2000" dirty="0" err="1">
                <a:latin typeface="Times New Roman"/>
                <a:ea typeface="Times New Roman"/>
              </a:rPr>
              <a:t>басшы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аумағында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болуға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тиiс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6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аумағында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мемлекеттердiң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жол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берiлмейдi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4098" name="Picture 2" descr="G:\партия презент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20563"/>
            <a:ext cx="3720081" cy="333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19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068960"/>
            <a:ext cx="7848872" cy="362218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7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Мақсаттары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немесе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iс-әрекеттерi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Қазақстан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Республикасының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конституциялық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құрылысын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күштеп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өзгертуге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тұтастығын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бұзуға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мемлекеттің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қауiпсiздігiне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нұқсан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келтiруге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әлеуметтiк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нәсiлдiк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Ұлттық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дiни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тектiк-топтық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рулық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араздықты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тұтатуға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бағытталған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құру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олардың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тыйым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салынады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8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Азаматтардың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кәсiби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нәсiлдiк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ұлттық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этникалық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дiни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белгiлерi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бойынша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құруға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сондай-ақ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мемлекеттiк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</a:t>
            </a:r>
            <a:r>
              <a:rPr lang="ru-RU" sz="2000" dirty="0">
                <a:latin typeface="Times New Roman"/>
                <a:ea typeface="Times New Roman"/>
              </a:rPr>
              <a:t> мен </a:t>
            </a:r>
            <a:r>
              <a:rPr lang="ru-RU" sz="2000" dirty="0" err="1">
                <a:latin typeface="Times New Roman"/>
                <a:ea typeface="Times New Roman"/>
              </a:rPr>
              <a:t>жергiлiктi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өзiн-өзi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басқару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органдарында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бастауыш</a:t>
            </a:r>
            <a:r>
              <a:rPr lang="ru-RU" sz="2000" dirty="0">
                <a:latin typeface="Times New Roman"/>
                <a:ea typeface="Times New Roman"/>
              </a:rPr>
              <a:t> партия </a:t>
            </a:r>
            <a:r>
              <a:rPr lang="ru-RU" sz="2000" dirty="0" err="1">
                <a:latin typeface="Times New Roman"/>
                <a:ea typeface="Times New Roman"/>
              </a:rPr>
              <a:t>ұйымдарын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жол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берiлмейдi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5123" name="Picture 3" descr="G:\партия презент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024">
            <a:off x="654235" y="689371"/>
            <a:ext cx="3464084" cy="210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партия презент\templatemo_image_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0562">
            <a:off x="4707967" y="833994"/>
            <a:ext cx="3291326" cy="191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44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7239000" cy="484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latin typeface="Times New Roman"/>
                <a:ea typeface="Times New Roman"/>
              </a:rPr>
              <a:t>9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Әскерилендiрiлген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сондай-ақ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жанынан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әскерилендiрiлген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құралымдар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құруға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және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қызметiне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тыйым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салынады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10</a:t>
            </a:r>
            <a:r>
              <a:rPr lang="ru-RU" sz="2000" dirty="0">
                <a:latin typeface="Times New Roman"/>
                <a:ea typeface="Times New Roman"/>
              </a:rPr>
              <a:t>. </a:t>
            </a:r>
            <a:r>
              <a:rPr lang="ru-RU" sz="2000" dirty="0" err="1">
                <a:latin typeface="Times New Roman"/>
                <a:ea typeface="Times New Roman"/>
              </a:rPr>
              <a:t>Бiлiм</a:t>
            </a:r>
            <a:r>
              <a:rPr lang="ru-RU" sz="2000" dirty="0">
                <a:latin typeface="Times New Roman"/>
                <a:ea typeface="Times New Roman"/>
              </a:rPr>
              <a:t> беру </a:t>
            </a:r>
            <a:r>
              <a:rPr lang="ru-RU" sz="2000" dirty="0" err="1">
                <a:latin typeface="Times New Roman"/>
                <a:ea typeface="Times New Roman"/>
              </a:rPr>
              <a:t>ұйымдарының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оқу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процесiнде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саяси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партиялардың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бағдарламалық</a:t>
            </a:r>
            <a:r>
              <a:rPr lang="ru-RU" sz="2000" dirty="0">
                <a:latin typeface="Times New Roman"/>
                <a:ea typeface="Times New Roman"/>
              </a:rPr>
              <a:t>, </a:t>
            </a:r>
            <a:r>
              <a:rPr lang="ru-RU" sz="2000" dirty="0" err="1">
                <a:latin typeface="Times New Roman"/>
                <a:ea typeface="Times New Roman"/>
              </a:rPr>
              <a:t>жарғылық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талаптарын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насихаттауға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жол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</a:rPr>
              <a:t>берiлмейдi</a:t>
            </a:r>
            <a:r>
              <a:rPr lang="ru-RU" sz="2000" dirty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6146" name="Picture 2" descr="G:\партия презент\161597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8897"/>
            <a:ext cx="5976664" cy="338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1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338</Words>
  <Application>Microsoft Office PowerPoint</Application>
  <PresentationFormat>Экран (4:3)</PresentationFormat>
  <Paragraphs>97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Саяси партия</vt:lpstr>
      <vt:lpstr> Саяси партия ұғымы</vt:lpstr>
      <vt:lpstr>Қазақстан Республикасының саяси партиялар туралы заңдары</vt:lpstr>
      <vt:lpstr> Мемлекет және саяси партиялар   </vt:lpstr>
      <vt:lpstr>Саяси партиялардың құрылу және қызмет ету негiздерi </vt:lpstr>
      <vt:lpstr>Презентация PowerPoint</vt:lpstr>
      <vt:lpstr>Презентация PowerPoint</vt:lpstr>
      <vt:lpstr>Презентация PowerPoint</vt:lpstr>
      <vt:lpstr>Презентация PowerPoint</vt:lpstr>
      <vt:lpstr>Саяси партияны құру</vt:lpstr>
      <vt:lpstr>Презентация PowerPoint</vt:lpstr>
      <vt:lpstr>Презентация PowerPoint</vt:lpstr>
      <vt:lpstr>Саяси партияның атауы мен рәмiзi   </vt:lpstr>
      <vt:lpstr>Презентация PowerPoint</vt:lpstr>
      <vt:lpstr>Презентация PowerPoint</vt:lpstr>
      <vt:lpstr>Саяси партияға мүше болу  </vt:lpstr>
      <vt:lpstr>Презентация PowerPoint</vt:lpstr>
      <vt:lpstr>Презентация PowerPoint</vt:lpstr>
      <vt:lpstr>Саяси партияның құқықтары мен мiндеттерi  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Саяси партия</dc:title>
  <dc:creator>User</dc:creator>
  <cp:lastModifiedBy>User</cp:lastModifiedBy>
  <cp:revision>7</cp:revision>
  <dcterms:created xsi:type="dcterms:W3CDTF">2014-04-02T17:19:14Z</dcterms:created>
  <dcterms:modified xsi:type="dcterms:W3CDTF">2014-04-02T18:22:32Z</dcterms:modified>
</cp:coreProperties>
</file>